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95109" y="9649459"/>
            <a:ext cx="652779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27342" y="229615"/>
            <a:ext cx="3194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</a:t>
            </a:r>
            <a:r>
              <a:rPr dirty="0" sz="1100" spc="-15">
                <a:latin typeface="Calibri"/>
                <a:cs typeface="Calibri"/>
              </a:rPr>
              <a:t>.</a:t>
            </a:r>
            <a:r>
              <a:rPr dirty="0" sz="1100">
                <a:latin typeface="Calibri"/>
                <a:cs typeface="Calibri"/>
              </a:rPr>
              <a:t>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279298"/>
            <a:ext cx="6176645" cy="1746885"/>
          </a:xfrm>
          <a:prstGeom prst="rect">
            <a:avLst/>
          </a:prstGeom>
        </p:spPr>
        <p:txBody>
          <a:bodyPr wrap="square" lIns="0" tIns="130175" rIns="0" bIns="0" rtlCol="0" vert="horz">
            <a:spAutoFit/>
          </a:bodyPr>
          <a:lstStyle/>
          <a:p>
            <a:pPr marL="1871980">
              <a:lnSpc>
                <a:spcPct val="100000"/>
              </a:lnSpc>
              <a:spcBef>
                <a:spcPts val="1025"/>
              </a:spcBef>
            </a:pPr>
            <a:r>
              <a:rPr dirty="0" u="heavy" sz="1600" spc="-5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Times New Roman"/>
                <a:cs typeface="Times New Roman"/>
              </a:rPr>
              <a:t>Non Linear Data</a:t>
            </a:r>
            <a:r>
              <a:rPr dirty="0" u="heavy" sz="1600" spc="5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Times New Roman"/>
                <a:cs typeface="Times New Roman"/>
              </a:rPr>
              <a:t>Structures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u="heavy" sz="1600" spc="-5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Times New Roman"/>
                <a:cs typeface="Times New Roman"/>
              </a:rPr>
              <a:t>The</a:t>
            </a:r>
            <a:r>
              <a:rPr dirty="0" u="heavy" sz="1600" spc="-10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Times New Roman"/>
                <a:cs typeface="Times New Roman"/>
              </a:rPr>
              <a:t>Trees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  <a:spcBef>
                <a:spcPts val="1005"/>
              </a:spcBef>
            </a:pP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this</a:t>
            </a:r>
            <a:r>
              <a:rPr dirty="0" sz="12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chapter</a:t>
            </a:r>
            <a:r>
              <a:rPr dirty="0" sz="12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we</a:t>
            </a:r>
            <a:r>
              <a:rPr dirty="0" sz="12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will</a:t>
            </a:r>
            <a:r>
              <a:rPr dirty="0" sz="12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discuss</a:t>
            </a:r>
            <a:r>
              <a:rPr dirty="0" sz="12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one</a:t>
            </a:r>
            <a:r>
              <a:rPr dirty="0" sz="12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important</a:t>
            </a:r>
            <a:r>
              <a:rPr dirty="0" sz="12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non-liner</a:t>
            </a:r>
            <a:r>
              <a:rPr dirty="0" sz="12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data</a:t>
            </a:r>
            <a:r>
              <a:rPr dirty="0" sz="12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structure</a:t>
            </a:r>
            <a:r>
              <a:rPr dirty="0" sz="12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computer</a:t>
            </a:r>
            <a:r>
              <a:rPr dirty="0" sz="12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science,</a:t>
            </a:r>
            <a:r>
              <a:rPr dirty="0" sz="12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Trees. 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Many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real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life problems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can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represented 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solved using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trees.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Trees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are very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flexible, versatile and powerful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non-liner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structure that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can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used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represent  data items possessing hierarchical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relationship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between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grand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father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his children and  grandchildren as so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5302377"/>
            <a:ext cx="6177915" cy="394716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715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 tree is an ideal data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structure for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representing hierarchical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data.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 tree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can be theoretically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defined  as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finite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set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one or more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items (or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nodes) such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that:</a:t>
            </a:r>
            <a:endParaRPr sz="1200">
              <a:latin typeface="Times New Roman"/>
              <a:cs typeface="Times New Roman"/>
            </a:endParaRPr>
          </a:p>
          <a:p>
            <a:pPr marL="583565" indent="-152400">
              <a:lnSpc>
                <a:spcPts val="1315"/>
              </a:lnSpc>
              <a:buAutoNum type="arabicPeriod"/>
              <a:tabLst>
                <a:tab pos="58420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There 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special node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called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root of the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tree.</a:t>
            </a:r>
            <a:endParaRPr sz="1200">
              <a:latin typeface="Times New Roman"/>
              <a:cs typeface="Times New Roman"/>
            </a:endParaRPr>
          </a:p>
          <a:p>
            <a:pPr marL="545465" marR="631190" indent="-11430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584200" algn="l"/>
              </a:tabLst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Removing nodes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(or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item)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are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partitioned into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number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mutually exclusive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(i.e.,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disjoined)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subsets each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which 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itself 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tree,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are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called sub</a:t>
            </a:r>
            <a:r>
              <a:rPr dirty="0" sz="12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tree.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dirty="0" sz="1200" spc="-10" b="1">
                <a:solidFill>
                  <a:srgbClr val="221F1F"/>
                </a:solidFill>
                <a:latin typeface="Arial"/>
                <a:cs typeface="Arial"/>
              </a:rPr>
              <a:t>BASIC</a:t>
            </a:r>
            <a:r>
              <a:rPr dirty="0" sz="1200" spc="-5" b="1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221F1F"/>
                </a:solidFill>
                <a:latin typeface="Arial"/>
                <a:cs typeface="Arial"/>
              </a:rPr>
              <a:t>TERMINOLOGIES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algn="just" marL="12700" marR="5080" indent="456565">
              <a:lnSpc>
                <a:spcPts val="1380"/>
              </a:lnSpc>
              <a:spcBef>
                <a:spcPts val="5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Root</a:t>
            </a:r>
            <a:r>
              <a:rPr dirty="0" sz="12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specially</a:t>
            </a:r>
            <a:r>
              <a:rPr dirty="0" sz="12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designed</a:t>
            </a:r>
            <a:r>
              <a:rPr dirty="0" sz="12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node</a:t>
            </a:r>
            <a:r>
              <a:rPr dirty="0" sz="12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(or</a:t>
            </a:r>
            <a:r>
              <a:rPr dirty="0" sz="12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data</a:t>
            </a:r>
            <a:r>
              <a:rPr dirty="0" sz="12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items)</a:t>
            </a:r>
            <a:r>
              <a:rPr dirty="0" sz="12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tree.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It</a:t>
            </a:r>
            <a:r>
              <a:rPr dirty="0" sz="12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first</a:t>
            </a:r>
            <a:r>
              <a:rPr dirty="0" sz="12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node</a:t>
            </a:r>
            <a:r>
              <a:rPr dirty="0" sz="12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hierarchical  arrangement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the data items.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‘A’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is a root node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Fig. 8.1.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Each data item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 a tree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called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node. 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It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specifies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 information 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links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(branches)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other data</a:t>
            </a:r>
            <a:r>
              <a:rPr dirty="0" sz="1200" spc="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items.</a:t>
            </a:r>
            <a:endParaRPr sz="1200">
              <a:latin typeface="Times New Roman"/>
              <a:cs typeface="Times New Roman"/>
            </a:endParaRPr>
          </a:p>
          <a:p>
            <a:pPr marL="469265" marR="492125">
              <a:lnSpc>
                <a:spcPct val="164200"/>
              </a:lnSpc>
              <a:spcBef>
                <a:spcPts val="195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Degree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the node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number of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sub trees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each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node in a given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tree. 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fig. 8.1. 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degree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node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 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 algn="just" marL="469265" marR="4088765">
              <a:lnSpc>
                <a:spcPts val="1380"/>
              </a:lnSpc>
              <a:spcBef>
                <a:spcPts val="35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degree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node B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2 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degree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node C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2 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degree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node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 is</a:t>
            </a:r>
            <a:r>
              <a:rPr dirty="0" sz="12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degree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tree 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maximum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degree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node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 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given tree. 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above tree, degree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node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J 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4.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All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other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nodes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have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less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or equal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degrees. So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degree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above tree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4.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node with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degree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zero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called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terminal node or a leaf.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For example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 the above tree fig. 8.1.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M, N, 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I,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O</a:t>
            </a:r>
            <a:r>
              <a:rPr dirty="0" sz="1200" spc="1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etc.,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66228" y="2239872"/>
            <a:ext cx="5142773" cy="29238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229615"/>
            <a:ext cx="6179820" cy="46850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algn="just" marL="12700" marR="5715" indent="5859145">
              <a:lnSpc>
                <a:spcPct val="97300"/>
              </a:lnSpc>
              <a:spcBef>
                <a:spcPts val="140"/>
              </a:spcBef>
            </a:pPr>
            <a:r>
              <a:rPr dirty="0" sz="1100">
                <a:latin typeface="Calibri"/>
                <a:cs typeface="Calibri"/>
              </a:rPr>
              <a:t>Lec</a:t>
            </a:r>
            <a:r>
              <a:rPr dirty="0" sz="1100" spc="-15">
                <a:latin typeface="Calibri"/>
                <a:cs typeface="Calibri"/>
              </a:rPr>
              <a:t>.</a:t>
            </a:r>
            <a:r>
              <a:rPr dirty="0" sz="1100">
                <a:latin typeface="Calibri"/>
                <a:cs typeface="Calibri"/>
              </a:rPr>
              <a:t>8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are</a:t>
            </a:r>
            <a:r>
              <a:rPr dirty="0" sz="12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leaf</a:t>
            </a:r>
            <a:r>
              <a:rPr dirty="0" sz="12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nodes.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Any</a:t>
            </a:r>
            <a:r>
              <a:rPr dirty="0" sz="12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node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whose</a:t>
            </a:r>
            <a:r>
              <a:rPr dirty="0" sz="12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degree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non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zero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called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non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terminal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node.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They</a:t>
            </a:r>
            <a:r>
              <a:rPr dirty="0" sz="12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are</a:t>
            </a:r>
            <a:r>
              <a:rPr dirty="0" sz="12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intermediate  nodes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traversing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given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tree from its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root to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terminal</a:t>
            </a:r>
            <a:r>
              <a:rPr dirty="0" sz="1200" spc="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nodes.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 indent="456565">
              <a:lnSpc>
                <a:spcPct val="95900"/>
              </a:lnSpc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tree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structured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different levels.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entire tree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leveled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such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way that the root  node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always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level 0.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Then, its immediate children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are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level 1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their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immediate children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are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at level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2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so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on up to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terminal nodes. That is,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if a node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at level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n, then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its children will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be</a:t>
            </a:r>
            <a:r>
              <a:rPr dirty="0" sz="1200" spc="-1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at  level n+1.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 indent="456565">
              <a:lnSpc>
                <a:spcPts val="1380"/>
              </a:lnSpc>
              <a:spcBef>
                <a:spcPts val="35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Depth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a</a:t>
            </a:r>
            <a:r>
              <a:rPr dirty="0" sz="12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tree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number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nodes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maximum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level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given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tree.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That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a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number  of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level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one can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descend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tree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from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its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root node to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terminal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node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(leaves).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term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height is  also used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denote the depth.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dirty="0" sz="1200" b="1">
                <a:solidFill>
                  <a:srgbClr val="221F1F"/>
                </a:solidFill>
                <a:latin typeface="Arial"/>
                <a:cs typeface="Arial"/>
              </a:rPr>
              <a:t>Binary</a:t>
            </a:r>
            <a:r>
              <a:rPr dirty="0" sz="1200" spc="-40" b="1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Arial"/>
                <a:cs typeface="Arial"/>
              </a:rPr>
              <a:t>trees</a:t>
            </a:r>
            <a:endParaRPr sz="1200">
              <a:latin typeface="Arial"/>
              <a:cs typeface="Arial"/>
            </a:endParaRPr>
          </a:p>
          <a:p>
            <a:pPr marL="12700" marR="215265" indent="494665">
              <a:lnSpc>
                <a:spcPts val="1380"/>
              </a:lnSpc>
              <a:spcBef>
                <a:spcPts val="994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binary tree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tree in which no node can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have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more than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two children. Typically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these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children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are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described as “left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child”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“right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child” of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parent</a:t>
            </a:r>
            <a:r>
              <a:rPr dirty="0" sz="12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node.</a:t>
            </a:r>
            <a:endParaRPr sz="1200">
              <a:latin typeface="Times New Roman"/>
              <a:cs typeface="Times New Roman"/>
            </a:endParaRPr>
          </a:p>
          <a:p>
            <a:pPr marL="240665" marR="1509395" indent="-228600">
              <a:lnSpc>
                <a:spcPts val="1380"/>
              </a:lnSpc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binary tree 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defined as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finite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set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elements,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called nodes,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such that:  1- 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empty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(i.e.,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if 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has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nodes called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null tree or empty</a:t>
            </a:r>
            <a:r>
              <a:rPr dirty="0" sz="1200" spc="-1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tree).</a:t>
            </a:r>
            <a:endParaRPr sz="1200">
              <a:latin typeface="Times New Roman"/>
              <a:cs typeface="Times New Roman"/>
            </a:endParaRPr>
          </a:p>
          <a:p>
            <a:pPr marL="469265" marR="46355" indent="-228600">
              <a:lnSpc>
                <a:spcPts val="1380"/>
              </a:lnSpc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2- 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contains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special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node R,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called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root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T, and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remaining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nodes of 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form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an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ordered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pair of disjoined binary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trees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T1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T2, and they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are called left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and right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sub tree</a:t>
            </a:r>
            <a:r>
              <a:rPr dirty="0" sz="1200" spc="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  <a:p>
            <a:pPr marL="469265" marR="334010">
              <a:lnSpc>
                <a:spcPts val="1380"/>
              </a:lnSpc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R. if T1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non empty then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its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root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called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left successor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R, similarly if T2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non  empty then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its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root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called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right successor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227965">
              <a:lnSpc>
                <a:spcPts val="1380"/>
              </a:lnSpc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Consider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binary</a:t>
            </a:r>
            <a:r>
              <a:rPr dirty="0" sz="12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tree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Fig.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8.3.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Here</a:t>
            </a:r>
            <a:r>
              <a:rPr dirty="0" sz="12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‘A’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root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node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binary</a:t>
            </a:r>
            <a:r>
              <a:rPr dirty="0" sz="12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tree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T.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Then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‘B’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left child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‘A’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‘C’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right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child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‘A’ i.e.,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‘A’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is 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father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‘B’ and ‘C’. The node ‘B’ and  ‘C’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are called brothers,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since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they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are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left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right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child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same father. 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node has no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child 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it is called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leaf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node.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Nodes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D,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H,I,F,J are leaf node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 Fig.</a:t>
            </a:r>
            <a:r>
              <a:rPr dirty="0" sz="1200" spc="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8.3.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8673795"/>
            <a:ext cx="6180455" cy="55753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algn="just" marL="12700" marR="5080" indent="227965">
              <a:lnSpc>
                <a:spcPct val="95400"/>
              </a:lnSpc>
              <a:spcBef>
                <a:spcPts val="165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tree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said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be strictly binary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tree,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if every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non-leaf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made in a binary tree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has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non-empty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left 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right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sub trees. 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strictly binary tree with 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leaves always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contains 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2n–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1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nodes.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tree in  Fig.</a:t>
            </a:r>
            <a:r>
              <a:rPr dirty="0" sz="12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8.4</a:t>
            </a:r>
            <a:r>
              <a:rPr dirty="0" sz="12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strictly</a:t>
            </a:r>
            <a:r>
              <a:rPr dirty="0" sz="1200" spc="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binary</a:t>
            </a:r>
            <a:r>
              <a:rPr dirty="0" sz="1200" spc="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tree,</a:t>
            </a:r>
            <a:r>
              <a:rPr dirty="0" sz="12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where</a:t>
            </a:r>
            <a:r>
              <a:rPr dirty="0" sz="12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as</a:t>
            </a:r>
            <a:r>
              <a:rPr dirty="0" sz="1200" spc="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tree</a:t>
            </a:r>
            <a:r>
              <a:rPr dirty="0" sz="1200" spc="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Fig.</a:t>
            </a:r>
            <a:r>
              <a:rPr dirty="0" sz="1200" spc="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8.3</a:t>
            </a:r>
            <a:r>
              <a:rPr dirty="0" sz="12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not.</a:t>
            </a:r>
            <a:r>
              <a:rPr dirty="0" sz="1200" spc="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That</a:t>
            </a:r>
            <a:r>
              <a:rPr dirty="0" sz="1200" spc="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every</a:t>
            </a:r>
            <a:r>
              <a:rPr dirty="0" sz="1200" spc="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node</a:t>
            </a:r>
            <a:r>
              <a:rPr dirty="0" sz="12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strictly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27128" y="5137380"/>
            <a:ext cx="4219939" cy="35143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229615"/>
            <a:ext cx="6180455" cy="54991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algn="just" marL="12700" marR="5080" indent="5859145">
              <a:lnSpc>
                <a:spcPct val="97300"/>
              </a:lnSpc>
              <a:spcBef>
                <a:spcPts val="140"/>
              </a:spcBef>
            </a:pPr>
            <a:r>
              <a:rPr dirty="0" sz="1100">
                <a:latin typeface="Calibri"/>
                <a:cs typeface="Calibri"/>
              </a:rPr>
              <a:t>Lec</a:t>
            </a:r>
            <a:r>
              <a:rPr dirty="0" sz="1100" spc="-15">
                <a:latin typeface="Calibri"/>
                <a:cs typeface="Calibri"/>
              </a:rPr>
              <a:t>.</a:t>
            </a:r>
            <a:r>
              <a:rPr dirty="0" sz="1100">
                <a:latin typeface="Calibri"/>
                <a:cs typeface="Calibri"/>
              </a:rPr>
              <a:t>8 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binary tree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can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have either no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children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or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two children.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They are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also called 2-tree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or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extended</a:t>
            </a:r>
            <a:r>
              <a:rPr dirty="0" sz="1200" spc="-19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binary 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tree.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4213986"/>
            <a:ext cx="5840095" cy="126047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 indent="227965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main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application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a 2-tree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represent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compute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any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algebraic expression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using  binary</a:t>
            </a:r>
            <a:r>
              <a:rPr dirty="0" sz="12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operation.</a:t>
            </a:r>
            <a:endParaRPr sz="1200">
              <a:latin typeface="Times New Roman"/>
              <a:cs typeface="Times New Roman"/>
            </a:endParaRPr>
          </a:p>
          <a:p>
            <a:pPr marL="240665">
              <a:lnSpc>
                <a:spcPts val="1315"/>
              </a:lnSpc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For example, consider an algebraic expression</a:t>
            </a:r>
            <a:r>
              <a:rPr dirty="0" sz="1200" spc="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  <a:p>
            <a:pPr marL="1574800">
              <a:lnSpc>
                <a:spcPts val="1380"/>
              </a:lnSpc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 = (a + b) / ((c –</a:t>
            </a:r>
            <a:r>
              <a:rPr dirty="0" sz="12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d)*e)</a:t>
            </a:r>
            <a:endParaRPr sz="1200">
              <a:latin typeface="Times New Roman"/>
              <a:cs typeface="Times New Roman"/>
            </a:endParaRPr>
          </a:p>
          <a:p>
            <a:pPr marL="240665">
              <a:lnSpc>
                <a:spcPts val="1380"/>
              </a:lnSpc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can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represented 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by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means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extended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binary tree T 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as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shown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 Fig.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8.5.</a:t>
            </a:r>
            <a:endParaRPr sz="1200">
              <a:latin typeface="Times New Roman"/>
              <a:cs typeface="Times New Roman"/>
            </a:endParaRPr>
          </a:p>
          <a:p>
            <a:pPr marL="12700" marR="240029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Each variable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or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constant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 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appears as an internal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node in 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whose left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and right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sub tree  corresponds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the operands of the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operation.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12834" y="812296"/>
            <a:ext cx="4591415" cy="33912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99235" y="5591950"/>
            <a:ext cx="4218606" cy="3391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229615"/>
            <a:ext cx="6178550" cy="549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31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</a:t>
            </a:r>
            <a:r>
              <a:rPr dirty="0" sz="1100" spc="-15">
                <a:latin typeface="Calibri"/>
                <a:cs typeface="Calibri"/>
              </a:rPr>
              <a:t>.</a:t>
            </a:r>
            <a:r>
              <a:rPr dirty="0" sz="1100">
                <a:latin typeface="Calibri"/>
                <a:cs typeface="Calibri"/>
              </a:rPr>
              <a:t>8</a:t>
            </a:r>
            <a:endParaRPr sz="1100">
              <a:latin typeface="Calibri"/>
              <a:cs typeface="Calibri"/>
            </a:endParaRPr>
          </a:p>
          <a:p>
            <a:pPr marL="240665">
              <a:lnSpc>
                <a:spcPts val="1400"/>
              </a:lnSpc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 complete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binary tree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at depth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‘d’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strictly binary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tree, where all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leaves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are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at level</a:t>
            </a:r>
            <a:r>
              <a:rPr dirty="0" sz="1200" spc="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Fig. 8.6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illustration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complete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binary tree of depth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3.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3528186"/>
            <a:ext cx="6105525" cy="73723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 marR="5080" indent="227965">
              <a:lnSpc>
                <a:spcPct val="97100"/>
              </a:lnSpc>
              <a:spcBef>
                <a:spcPts val="140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binary tree with n nodes, n &gt; 0,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has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exactly n – 1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edges. A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binary tree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depth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d, d &gt; 0,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has at  least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 and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most 2</a:t>
            </a:r>
            <a:r>
              <a:rPr dirty="0" baseline="31250" sz="1200">
                <a:solidFill>
                  <a:srgbClr val="221F1F"/>
                </a:solidFill>
                <a:latin typeface="Times New Roman"/>
                <a:cs typeface="Times New Roman"/>
              </a:rPr>
              <a:t>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– 1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nodes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 it. </a:t>
            </a:r>
            <a:r>
              <a:rPr dirty="0" sz="1200" spc="-15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binary tree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contains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nodes at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level l,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then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contains at 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most </a:t>
            </a:r>
            <a:r>
              <a:rPr dirty="0" sz="1200" spc="-5" i="1">
                <a:solidFill>
                  <a:srgbClr val="221F1F"/>
                </a:solidFill>
                <a:latin typeface="Cambria Math"/>
                <a:cs typeface="Cambria Math"/>
              </a:rPr>
              <a:t>2𝑛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nodes at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level l +</a:t>
            </a:r>
            <a:r>
              <a:rPr dirty="0" sz="1200" spc="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  <a:p>
            <a:pPr marL="240665">
              <a:lnSpc>
                <a:spcPts val="1370"/>
              </a:lnSpc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Finally,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let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us discuss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 briefly 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main difference between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binary tree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ordinary tree</a:t>
            </a:r>
            <a:r>
              <a:rPr dirty="0" sz="1200" spc="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is: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80820" y="4435475"/>
          <a:ext cx="6294120" cy="20231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910"/>
                <a:gridCol w="2994025"/>
                <a:gridCol w="2995294"/>
              </a:tblGrid>
              <a:tr h="288036"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no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binary</a:t>
                      </a:r>
                      <a:r>
                        <a:rPr dirty="0" sz="1200" spc="-3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tree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5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ordinary</a:t>
                      </a:r>
                      <a:r>
                        <a:rPr dirty="0" sz="1200" spc="-3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tree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88035"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5"/>
                        </a:lnSpc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binary tree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can </a:t>
                      </a:r>
                      <a:r>
                        <a:rPr dirty="0" sz="1200" spc="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1200" spc="-3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empty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5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tree cannot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70458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02565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Each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element in binary tree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has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exactly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two  sub trees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(one </a:t>
                      </a:r>
                      <a:r>
                        <a:rPr dirty="0" sz="1200" spc="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both of these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sub trees</a:t>
                      </a:r>
                      <a:r>
                        <a:rPr dirty="0" sz="1200" spc="-4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may 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1200" spc="-1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empty).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4769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Each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element in a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tree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can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have </a:t>
                      </a:r>
                      <a:r>
                        <a:rPr dirty="0" sz="1200" spc="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any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8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sub trees.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9976"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06375">
                        <a:lnSpc>
                          <a:spcPts val="1380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sub tree </a:t>
                      </a:r>
                      <a:r>
                        <a:rPr dirty="0" sz="1200" spc="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each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element in a binary</a:t>
                      </a:r>
                      <a:r>
                        <a:rPr dirty="0" sz="1200" spc="-8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tree 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are ordered,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left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right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sub</a:t>
                      </a:r>
                      <a:r>
                        <a:rPr dirty="0" sz="1200" spc="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trees.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ts val="1345"/>
                        </a:lnSpc>
                      </a:pP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sub trees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in a tree are</a:t>
                      </a:r>
                      <a:r>
                        <a:rPr dirty="0" sz="1200" spc="-1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Times New Roman"/>
                          <a:cs typeface="Times New Roman"/>
                        </a:rPr>
                        <a:t>unordered.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68120" y="6780657"/>
            <a:ext cx="6152515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 indent="227965">
              <a:lnSpc>
                <a:spcPts val="1380"/>
              </a:lnSpc>
              <a:spcBef>
                <a:spcPts val="195"/>
              </a:spcBef>
            </a:pP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binary tree has only left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sub trees,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then it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called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left skewed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binary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tree.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Fig.8.7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(a) 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left  skewed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binary</a:t>
            </a:r>
            <a:r>
              <a:rPr dirty="0" sz="12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tree.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27494" y="926591"/>
            <a:ext cx="4219218" cy="259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27342" y="229615"/>
            <a:ext cx="3194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</a:t>
            </a:r>
            <a:r>
              <a:rPr dirty="0" sz="1100" spc="-15">
                <a:latin typeface="Calibri"/>
                <a:cs typeface="Calibri"/>
              </a:rPr>
              <a:t>.</a:t>
            </a:r>
            <a:r>
              <a:rPr dirty="0" sz="1100">
                <a:latin typeface="Calibri"/>
                <a:cs typeface="Calibri"/>
              </a:rPr>
              <a:t>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6669" y="4040251"/>
            <a:ext cx="4932045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binary tree has only right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sub trees,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then it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 called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right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skewed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binary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tree. 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Fig.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8.7(b) is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right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skewed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binary</a:t>
            </a:r>
            <a:r>
              <a:rPr dirty="0" sz="12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tree.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1241" y="779640"/>
            <a:ext cx="5902511" cy="3087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dhafer</dc:creator>
  <dcterms:created xsi:type="dcterms:W3CDTF">2018-11-14T18:02:26Z</dcterms:created>
  <dcterms:modified xsi:type="dcterms:W3CDTF">2018-11-14T18:02:26Z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2017-11-26T00:00:00Z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2018-11-14T00:00:00Z</vt:filetime>
  </property>
</Properties>
</file>